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49A4"/>
    <a:srgbClr val="2A1772"/>
    <a:srgbClr val="FFFFFF"/>
    <a:srgbClr val="330F7B"/>
    <a:srgbClr val="2A186E"/>
    <a:srgbClr val="E02317"/>
    <a:srgbClr val="D46862"/>
    <a:srgbClr val="DE5754"/>
    <a:srgbClr val="D321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92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sv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20-04-2026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 rot="16200000">
            <a:off x="-1351277" y="1351277"/>
            <a:ext cx="6858000" cy="4155440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" name="Freeform 1"/>
          <p:cNvSpPr/>
          <p:nvPr userDrawn="1"/>
        </p:nvSpPr>
        <p:spPr>
          <a:xfrm rot="16200000">
            <a:off x="-1493519" y="1493517"/>
            <a:ext cx="6858000" cy="3870961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219044" y="2996249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411071" y="1535328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1837766"/>
            <a:ext cx="1219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2400" b="1" i="0" dirty="0">
                <a:solidFill>
                  <a:srgbClr val="A449A4"/>
                </a:solidFill>
                <a:effectLst/>
                <a:latin typeface="Open Sans" panose="020B0606030504020204" pitchFamily="34" charset="0"/>
              </a:rPr>
              <a:t>2</a:t>
            </a:r>
            <a:r>
              <a:rPr lang="en-IN" sz="2400" b="1" i="0" baseline="30000" dirty="0">
                <a:solidFill>
                  <a:srgbClr val="A449A4"/>
                </a:solidFill>
                <a:effectLst/>
                <a:latin typeface="Open Sans" panose="020B0606030504020204" pitchFamily="34" charset="0"/>
              </a:rPr>
              <a:t>nd</a:t>
            </a:r>
            <a:r>
              <a:rPr lang="en-IN" sz="2400" b="1" i="0" dirty="0">
                <a:solidFill>
                  <a:srgbClr val="A449A4"/>
                </a:solidFill>
                <a:effectLst/>
                <a:latin typeface="Open Sans" panose="020B0606030504020204" pitchFamily="34" charset="0"/>
              </a:rPr>
              <a:t> International Conference on </a:t>
            </a:r>
          </a:p>
          <a:p>
            <a:pPr algn="ctr"/>
            <a:r>
              <a:rPr lang="en-IN" sz="3600" b="1" i="0" dirty="0">
                <a:solidFill>
                  <a:srgbClr val="A449A4"/>
                </a:solidFill>
                <a:effectLst/>
                <a:latin typeface="Open Sans" panose="020B0606030504020204" pitchFamily="34" charset="0"/>
              </a:rPr>
              <a:t>Intelligent Systems and Computational Networks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4940790" y="3313007"/>
            <a:ext cx="23104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Bahnschrift" panose="020B0502040204020203" pitchFamily="34" charset="0"/>
              </a:rPr>
              <a:t>In association with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27243" y="4757496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394859-8D7E-7D83-449E-B820201BB4A6}"/>
              </a:ext>
            </a:extLst>
          </p:cNvPr>
          <p:cNvSpPr txBox="1"/>
          <p:nvPr userDrawn="1"/>
        </p:nvSpPr>
        <p:spPr>
          <a:xfrm>
            <a:off x="4940790" y="2896933"/>
            <a:ext cx="23104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2400" b="1" i="0" kern="1200" dirty="0">
                <a:solidFill>
                  <a:schemeClr val="tx1"/>
                </a:solidFill>
                <a:effectLst/>
                <a:latin typeface="Open Sans" panose="020B0606030504020204" pitchFamily="34" charset="0"/>
                <a:ea typeface="+mn-ea"/>
                <a:cs typeface="+mn-cs"/>
              </a:rPr>
              <a:t>ICISCN- 2026</a:t>
            </a:r>
            <a:endParaRPr lang="en-IN" b="0" i="0" dirty="0">
              <a:solidFill>
                <a:schemeClr val="tx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98C05B-AC9D-CE97-9EB1-919FAA1820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514" y="3663264"/>
            <a:ext cx="2934971" cy="631994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F68911FA-9ADF-C3E9-7DAC-6CF0E688F3AC}"/>
              </a:ext>
            </a:extLst>
          </p:cNvPr>
          <p:cNvGrpSpPr/>
          <p:nvPr userDrawn="1"/>
        </p:nvGrpSpPr>
        <p:grpSpPr>
          <a:xfrm>
            <a:off x="3806515" y="0"/>
            <a:ext cx="4393335" cy="743224"/>
            <a:chOff x="2620619" y="3601"/>
            <a:chExt cx="4393335" cy="74322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850BC41-6324-BF4E-4AA4-ACCB97197A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8672" y="28824"/>
              <a:ext cx="588242" cy="58824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65FA697-698A-47F3-C71F-B999788902A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19" y="12363"/>
              <a:ext cx="569447" cy="5694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5FCF30A-29DE-0923-68E5-3057FC5F130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981" y="3601"/>
              <a:ext cx="743224" cy="74322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7FEC876-A3C3-5012-D2CD-7284E7D3F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067" y="12363"/>
              <a:ext cx="569447" cy="56944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10DD7FF-8F17-D192-7936-F7355418744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4507" y="28824"/>
              <a:ext cx="569447" cy="56944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9F7EA0E-4710-47A3-4922-B98A99F5873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9843" y="12363"/>
              <a:ext cx="569447" cy="569447"/>
            </a:xfrm>
            <a:prstGeom prst="rect">
              <a:avLst/>
            </a:prstGeom>
          </p:spPr>
        </p:pic>
      </p:grpSp>
      <p:pic>
        <p:nvPicPr>
          <p:cNvPr id="25" name="Graphic 24">
            <a:extLst>
              <a:ext uri="{FF2B5EF4-FFF2-40B4-BE49-F238E27FC236}">
                <a16:creationId xmlns:a16="http://schemas.microsoft.com/office/drawing/2014/main" id="{FA56D9C5-C271-0D43-6947-DFF5D6FE37C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29988" y="778376"/>
            <a:ext cx="6732023" cy="101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9199418" y="6466172"/>
            <a:ext cx="2992582" cy="166254"/>
          </a:xfrm>
          <a:prstGeom prst="rect">
            <a:avLst/>
          </a:prstGeom>
          <a:solidFill>
            <a:srgbClr val="2A186E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6" name="Persegi Panjang 3">
            <a:extLst>
              <a:ext uri="{FF2B5EF4-FFF2-40B4-BE49-F238E27FC236}">
                <a16:creationId xmlns:a16="http://schemas.microsoft.com/office/drawing/2014/main" id="{BD07E5C3-FBC9-4069-8D4F-E3B10AC91BCE}"/>
              </a:ext>
            </a:extLst>
          </p:cNvPr>
          <p:cNvSpPr/>
          <p:nvPr userDrawn="1"/>
        </p:nvSpPr>
        <p:spPr>
          <a:xfrm>
            <a:off x="0" y="570565"/>
            <a:ext cx="914400" cy="67109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Oval 24"/>
          <p:cNvSpPr/>
          <p:nvPr userDrawn="1"/>
        </p:nvSpPr>
        <p:spPr>
          <a:xfrm>
            <a:off x="8808720" y="6466172"/>
            <a:ext cx="203200" cy="208263"/>
          </a:xfrm>
          <a:prstGeom prst="ellipse">
            <a:avLst/>
          </a:prstGeom>
          <a:solidFill>
            <a:srgbClr val="E023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/>
          <p:cNvSpPr/>
          <p:nvPr userDrawn="1"/>
        </p:nvSpPr>
        <p:spPr>
          <a:xfrm rot="10226024">
            <a:off x="10185046" y="6483239"/>
            <a:ext cx="2045805" cy="522168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1" name="Freeform 20"/>
          <p:cNvSpPr/>
          <p:nvPr userDrawn="1"/>
        </p:nvSpPr>
        <p:spPr>
          <a:xfrm rot="10286599">
            <a:off x="10189647" y="6548808"/>
            <a:ext cx="2045805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394054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" name="Round Same Side Corner Rectangle 29"/>
          <p:cNvSpPr/>
          <p:nvPr userDrawn="1"/>
        </p:nvSpPr>
        <p:spPr>
          <a:xfrm rot="5400000">
            <a:off x="1499944" y="-1329766"/>
            <a:ext cx="799475" cy="3799361"/>
          </a:xfrm>
          <a:prstGeom prst="round2Same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626553" y="250195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Round Same Side Corner Rectangle 32"/>
          <p:cNvSpPr/>
          <p:nvPr userDrawn="1"/>
        </p:nvSpPr>
        <p:spPr>
          <a:xfrm rot="5400000">
            <a:off x="1563925" y="-1329766"/>
            <a:ext cx="671510" cy="3799360"/>
          </a:xfrm>
          <a:prstGeom prst="round2SameRect">
            <a:avLst/>
          </a:pr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20-04-2026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20-04-2026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 rot="11348698" flipH="1">
            <a:off x="-6550" y="6541008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11" name="Freeform 10"/>
          <p:cNvSpPr/>
          <p:nvPr userDrawn="1"/>
        </p:nvSpPr>
        <p:spPr>
          <a:xfrm rot="584880" flipH="1">
            <a:off x="10555130" y="-134112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4" name="Picture 3" descr="A blue smoke with black text&#10;&#10;Description automatically generated">
            <a:extLst>
              <a:ext uri="{FF2B5EF4-FFF2-40B4-BE49-F238E27FC236}">
                <a16:creationId xmlns:a16="http://schemas.microsoft.com/office/drawing/2014/main" id="{EA93CD52-359D-B8A3-0E29-5B80499461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672" y="1272911"/>
            <a:ext cx="7186964" cy="431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20-04-2026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20-04-2026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25732" y="5268858"/>
            <a:ext cx="7100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13698" y="2996848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4240" y="770896"/>
            <a:ext cx="198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4560" y="1385669"/>
            <a:ext cx="2661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2025" y="2020344"/>
            <a:ext cx="368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4440" y="2673556"/>
            <a:ext cx="3888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1005" y="3332604"/>
            <a:ext cx="2864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08904" y="3961666"/>
            <a:ext cx="6358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9384" y="4483799"/>
            <a:ext cx="4502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55440" y="5112861"/>
            <a:ext cx="2250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14800" y="5674013"/>
            <a:ext cx="2495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References</a:t>
            </a:r>
            <a:endParaRPr lang="en-US" sz="2400" b="1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16953" y="270515"/>
            <a:ext cx="5659437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13360" y="280675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52793" y="280675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Literature </a:t>
            </a:r>
            <a:r>
              <a:rPr lang="en-IN" sz="3600" b="1" dirty="0">
                <a:latin typeface="Lucida Console" panose="020B0609040504020204" pitchFamily="49" charset="0"/>
              </a:rPr>
              <a:t>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558925" y="280675"/>
            <a:ext cx="570103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Problem </a:t>
            </a:r>
            <a:r>
              <a:rPr lang="en-IN" sz="3600" b="1" dirty="0">
                <a:latin typeface="Lucida Console" panose="020B0609040504020204" pitchFamily="49" charset="0"/>
              </a:rPr>
              <a:t>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270515"/>
            <a:ext cx="3849687" cy="67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Proposed </a:t>
            </a:r>
            <a:r>
              <a:rPr lang="en-IN" sz="3600" b="1" dirty="0">
                <a:latin typeface="Lucida Console" panose="020B0609040504020204" pitchFamily="49" charset="0"/>
              </a:rPr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9593" y="250194"/>
            <a:ext cx="8859102" cy="86740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chemeClr val="bg1"/>
                </a:solidFill>
                <a:latin typeface="Lucida Console" panose="020B0609040504020204" pitchFamily="49" charset="0"/>
              </a:rPr>
              <a:t>Methodology </a:t>
            </a:r>
            <a:r>
              <a:rPr lang="en-IN" sz="14400" b="1" dirty="0">
                <a:latin typeface="Lucida Console" panose="020B0609040504020204" pitchFamily="49" charset="0"/>
              </a:rPr>
              <a:t>&amp; </a:t>
            </a:r>
            <a:r>
              <a:rPr lang="en-IN" sz="14400" dirty="0">
                <a:latin typeface="Lucida Console" panose="020B0609040504020204" pitchFamily="49" charset="0"/>
              </a:rPr>
              <a:t>Implementation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960" y="270515"/>
            <a:ext cx="672592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r>
              <a:rPr lang="en-IN" sz="3600" b="1" dirty="0">
                <a:latin typeface="Lucida Console" panose="020B0609040504020204" pitchFamily="49" charset="0"/>
              </a:rPr>
              <a:t>Discussion</a:t>
            </a: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433" y="214370"/>
            <a:ext cx="307752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22313" y="280675"/>
            <a:ext cx="565943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238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Bahnschrift</vt:lpstr>
      <vt:lpstr>Calibri</vt:lpstr>
      <vt:lpstr>Calibri Light</vt:lpstr>
      <vt:lpstr>Lucida Console</vt:lpstr>
      <vt:lpstr>Open Sans</vt:lpstr>
      <vt:lpstr>Sitka Small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31</cp:revision>
  <dcterms:created xsi:type="dcterms:W3CDTF">2020-06-22T11:06:50Z</dcterms:created>
  <dcterms:modified xsi:type="dcterms:W3CDTF">2026-04-20T05:56:34Z</dcterms:modified>
</cp:coreProperties>
</file>